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7772400" cy="109093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715"/>
  </p:normalViewPr>
  <p:slideViewPr>
    <p:cSldViewPr>
      <p:cViewPr>
        <p:scale>
          <a:sx n="70" d="100"/>
          <a:sy n="70" d="100"/>
        </p:scale>
        <p:origin x="158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83850-7978-41BB-8B82-E758FB98700C}" type="datetimeFigureOut">
              <a:rPr kumimoji="1" lang="ja-JP" altLang="en-US" smtClean="0"/>
              <a:t>2022/5/13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1225" y="1233488"/>
            <a:ext cx="23733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819E7-E5A3-4554-945E-C57ECAB52E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22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3406" y="3381883"/>
            <a:ext cx="6611937" cy="2290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6812" y="6109208"/>
            <a:ext cx="5445125" cy="2727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937" y="2509139"/>
            <a:ext cx="3383756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6056" y="2509139"/>
            <a:ext cx="3383756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952" y="1080001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799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-952" y="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00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667999" y="0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79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12"/>
            <a:ext cx="7776209" cy="10908030"/>
          </a:xfrm>
          <a:custGeom>
            <a:avLst/>
            <a:gdLst/>
            <a:ahLst/>
            <a:cxnLst/>
            <a:rect l="l" t="t" r="r" b="b"/>
            <a:pathLst>
              <a:path w="7776209" h="10908030">
                <a:moveTo>
                  <a:pt x="0" y="10907991"/>
                </a:moveTo>
                <a:lnTo>
                  <a:pt x="7776006" y="10907991"/>
                </a:lnTo>
                <a:lnTo>
                  <a:pt x="7776006" y="0"/>
                </a:lnTo>
                <a:lnTo>
                  <a:pt x="0" y="0"/>
                </a:lnTo>
                <a:lnTo>
                  <a:pt x="0" y="10907991"/>
                </a:lnTo>
                <a:close/>
              </a:path>
            </a:pathLst>
          </a:custGeom>
          <a:solidFill>
            <a:srgbClr val="F47D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75985" y="467997"/>
            <a:ext cx="6824980" cy="8784590"/>
          </a:xfrm>
          <a:custGeom>
            <a:avLst/>
            <a:gdLst/>
            <a:ahLst/>
            <a:cxnLst/>
            <a:rect l="l" t="t" r="r" b="b"/>
            <a:pathLst>
              <a:path w="6824980" h="8784590">
                <a:moveTo>
                  <a:pt x="6416967" y="0"/>
                </a:moveTo>
                <a:lnTo>
                  <a:pt x="407847" y="0"/>
                </a:lnTo>
                <a:lnTo>
                  <a:pt x="360284" y="2743"/>
                </a:lnTo>
                <a:lnTo>
                  <a:pt x="314332" y="10771"/>
                </a:lnTo>
                <a:lnTo>
                  <a:pt x="270297" y="23777"/>
                </a:lnTo>
                <a:lnTo>
                  <a:pt x="228487" y="41454"/>
                </a:lnTo>
                <a:lnTo>
                  <a:pt x="189205" y="63497"/>
                </a:lnTo>
                <a:lnTo>
                  <a:pt x="152760" y="89599"/>
                </a:lnTo>
                <a:lnTo>
                  <a:pt x="119456" y="119456"/>
                </a:lnTo>
                <a:lnTo>
                  <a:pt x="89599" y="152760"/>
                </a:lnTo>
                <a:lnTo>
                  <a:pt x="63497" y="189205"/>
                </a:lnTo>
                <a:lnTo>
                  <a:pt x="41454" y="228487"/>
                </a:lnTo>
                <a:lnTo>
                  <a:pt x="23777" y="270297"/>
                </a:lnTo>
                <a:lnTo>
                  <a:pt x="10771" y="314332"/>
                </a:lnTo>
                <a:lnTo>
                  <a:pt x="2743" y="360284"/>
                </a:lnTo>
                <a:lnTo>
                  <a:pt x="0" y="407847"/>
                </a:lnTo>
                <a:lnTo>
                  <a:pt x="0" y="8376577"/>
                </a:lnTo>
                <a:lnTo>
                  <a:pt x="2743" y="8424138"/>
                </a:lnTo>
                <a:lnTo>
                  <a:pt x="10771" y="8470087"/>
                </a:lnTo>
                <a:lnTo>
                  <a:pt x="23777" y="8514120"/>
                </a:lnTo>
                <a:lnTo>
                  <a:pt x="41454" y="8555929"/>
                </a:lnTo>
                <a:lnTo>
                  <a:pt x="63497" y="8595209"/>
                </a:lnTo>
                <a:lnTo>
                  <a:pt x="89599" y="8631654"/>
                </a:lnTo>
                <a:lnTo>
                  <a:pt x="119456" y="8664957"/>
                </a:lnTo>
                <a:lnTo>
                  <a:pt x="152760" y="8694813"/>
                </a:lnTo>
                <a:lnTo>
                  <a:pt x="189205" y="8720915"/>
                </a:lnTo>
                <a:lnTo>
                  <a:pt x="228487" y="8742958"/>
                </a:lnTo>
                <a:lnTo>
                  <a:pt x="270297" y="8760635"/>
                </a:lnTo>
                <a:lnTo>
                  <a:pt x="314332" y="8773640"/>
                </a:lnTo>
                <a:lnTo>
                  <a:pt x="360284" y="8781668"/>
                </a:lnTo>
                <a:lnTo>
                  <a:pt x="407847" y="8784412"/>
                </a:lnTo>
                <a:lnTo>
                  <a:pt x="6416967" y="8784412"/>
                </a:lnTo>
                <a:lnTo>
                  <a:pt x="6464528" y="8781668"/>
                </a:lnTo>
                <a:lnTo>
                  <a:pt x="6510477" y="8773640"/>
                </a:lnTo>
                <a:lnTo>
                  <a:pt x="6554510" y="8760635"/>
                </a:lnTo>
                <a:lnTo>
                  <a:pt x="6596319" y="8742958"/>
                </a:lnTo>
                <a:lnTo>
                  <a:pt x="6635599" y="8720915"/>
                </a:lnTo>
                <a:lnTo>
                  <a:pt x="6672044" y="8694813"/>
                </a:lnTo>
                <a:lnTo>
                  <a:pt x="6705347" y="8664957"/>
                </a:lnTo>
                <a:lnTo>
                  <a:pt x="6735203" y="8631654"/>
                </a:lnTo>
                <a:lnTo>
                  <a:pt x="6761305" y="8595209"/>
                </a:lnTo>
                <a:lnTo>
                  <a:pt x="6783348" y="8555929"/>
                </a:lnTo>
                <a:lnTo>
                  <a:pt x="6801025" y="8514120"/>
                </a:lnTo>
                <a:lnTo>
                  <a:pt x="6814030" y="8470087"/>
                </a:lnTo>
                <a:lnTo>
                  <a:pt x="6822058" y="8424138"/>
                </a:lnTo>
                <a:lnTo>
                  <a:pt x="6824802" y="8376577"/>
                </a:lnTo>
                <a:lnTo>
                  <a:pt x="6824802" y="407847"/>
                </a:lnTo>
                <a:lnTo>
                  <a:pt x="6822058" y="360284"/>
                </a:lnTo>
                <a:lnTo>
                  <a:pt x="6814030" y="314332"/>
                </a:lnTo>
                <a:lnTo>
                  <a:pt x="6801025" y="270297"/>
                </a:lnTo>
                <a:lnTo>
                  <a:pt x="6783348" y="228487"/>
                </a:lnTo>
                <a:lnTo>
                  <a:pt x="6761305" y="189205"/>
                </a:lnTo>
                <a:lnTo>
                  <a:pt x="6735203" y="152760"/>
                </a:lnTo>
                <a:lnTo>
                  <a:pt x="6705347" y="119456"/>
                </a:lnTo>
                <a:lnTo>
                  <a:pt x="6672044" y="89599"/>
                </a:lnTo>
                <a:lnTo>
                  <a:pt x="6635599" y="63497"/>
                </a:lnTo>
                <a:lnTo>
                  <a:pt x="6596319" y="41454"/>
                </a:lnTo>
                <a:lnTo>
                  <a:pt x="6554510" y="23777"/>
                </a:lnTo>
                <a:lnTo>
                  <a:pt x="6510477" y="10771"/>
                </a:lnTo>
                <a:lnTo>
                  <a:pt x="6464528" y="2743"/>
                </a:lnTo>
                <a:lnTo>
                  <a:pt x="64169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937" y="436372"/>
            <a:ext cx="7000875" cy="17454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937" y="2509139"/>
            <a:ext cx="7000875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4775" y="10145649"/>
            <a:ext cx="2489200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937" y="10145649"/>
            <a:ext cx="1789112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00700" y="10145649"/>
            <a:ext cx="1789112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3311CC4C-BB7C-40A2-AB9E-7E16E865C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57" y="6279245"/>
            <a:ext cx="2730500" cy="481937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0A54330D-2599-47B6-903D-EBF1050D6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59277"/>
            <a:ext cx="2730500" cy="472038"/>
          </a:xfrm>
          <a:prstGeom prst="rect">
            <a:avLst/>
          </a:prstGeom>
        </p:spPr>
      </p:pic>
      <p:sp>
        <p:nvSpPr>
          <p:cNvPr id="5" name="object 13">
            <a:extLst>
              <a:ext uri="{FF2B5EF4-FFF2-40B4-BE49-F238E27FC236}">
                <a16:creationId xmlns:a16="http://schemas.microsoft.com/office/drawing/2014/main" id="{C51FEC2C-EA87-354C-B011-6FDE2F67DCFE}"/>
              </a:ext>
            </a:extLst>
          </p:cNvPr>
          <p:cNvSpPr txBox="1"/>
          <p:nvPr/>
        </p:nvSpPr>
        <p:spPr>
          <a:xfrm>
            <a:off x="282064" y="5212586"/>
            <a:ext cx="3579553" cy="10111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3600" b="1" spc="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　</a:t>
            </a:r>
            <a:r>
              <a:rPr lang="ja-JP" altLang="en-US" sz="36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６</a:t>
            </a:r>
            <a:r>
              <a:rPr sz="36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月</a:t>
            </a:r>
            <a:r>
              <a:rPr lang="en-US" altLang="ja-JP" sz="36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24</a:t>
            </a:r>
            <a:r>
              <a:rPr sz="3600" b="1" spc="50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日</a:t>
            </a:r>
            <a:r>
              <a:rPr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(</a:t>
            </a:r>
            <a:r>
              <a:rPr lang="ja-JP" altLang="en-US" sz="36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金）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KozGoPr6N-Heavy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　　</a:t>
            </a:r>
            <a:r>
              <a:rPr lang="en-US" altLang="ja-JP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13:30</a:t>
            </a:r>
            <a:r>
              <a:rPr lang="ja-JP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～</a:t>
            </a:r>
            <a:r>
              <a:rPr lang="en-US" altLang="ja-JP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15:00</a:t>
            </a:r>
            <a:endParaRPr sz="2400" b="1" dirty="0">
              <a:solidFill>
                <a:schemeClr val="tx1">
                  <a:lumMod val="85000"/>
                  <a:lumOff val="1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KozGoPr6N-Heavy"/>
            </a:endParaRPr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61683C20-C9CC-734A-9BE7-2BC49CCF3FB1}"/>
              </a:ext>
            </a:extLst>
          </p:cNvPr>
          <p:cNvSpPr txBox="1"/>
          <p:nvPr/>
        </p:nvSpPr>
        <p:spPr>
          <a:xfrm>
            <a:off x="3886200" y="5240443"/>
            <a:ext cx="3125759" cy="7649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24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溝沼老人福祉センター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　２階　大広間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EFC5C70E-F293-474E-AEBB-C63926775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57" y="4673580"/>
            <a:ext cx="2730500" cy="476270"/>
          </a:xfrm>
          <a:prstGeom prst="rect">
            <a:avLst/>
          </a:prstGeom>
        </p:spPr>
      </p:pic>
      <p:sp>
        <p:nvSpPr>
          <p:cNvPr id="18" name="object 8">
            <a:extLst>
              <a:ext uri="{FF2B5EF4-FFF2-40B4-BE49-F238E27FC236}">
                <a16:creationId xmlns:a16="http://schemas.microsoft.com/office/drawing/2014/main" id="{F5DE29D9-8E88-E442-8658-EDFC78981252}"/>
              </a:ext>
            </a:extLst>
          </p:cNvPr>
          <p:cNvSpPr txBox="1"/>
          <p:nvPr/>
        </p:nvSpPr>
        <p:spPr>
          <a:xfrm>
            <a:off x="1450627" y="4714778"/>
            <a:ext cx="168421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7665" algn="l"/>
              </a:tabLst>
            </a:pPr>
            <a:r>
              <a:rPr sz="2400" b="1" dirty="0"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日	</a:t>
            </a:r>
            <a:r>
              <a:rPr lang="ja-JP" altLang="en-US" sz="2400" b="1" dirty="0"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　</a:t>
            </a:r>
            <a:r>
              <a:rPr sz="2400" b="1" dirty="0"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時</a:t>
            </a: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E6793EDC-FCB8-0445-905F-4FACACEE5A71}"/>
              </a:ext>
            </a:extLst>
          </p:cNvPr>
          <p:cNvSpPr txBox="1"/>
          <p:nvPr/>
        </p:nvSpPr>
        <p:spPr>
          <a:xfrm>
            <a:off x="4639212" y="4708852"/>
            <a:ext cx="11938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7665" algn="l"/>
              </a:tabLst>
            </a:pPr>
            <a:r>
              <a:rPr sz="2400" b="1" dirty="0"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会	</a:t>
            </a:r>
            <a:r>
              <a:rPr lang="ja-JP" altLang="en-US" sz="2400" b="1" dirty="0"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　</a:t>
            </a:r>
            <a:r>
              <a:rPr sz="2400" b="1" dirty="0"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場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958650B8-FCC8-47D5-BEB4-6EFDA15F1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583" y="8458358"/>
            <a:ext cx="1838418" cy="164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図 23" descr="白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70E9C7AA-BAF7-4E1E-9205-0E26D4EE5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1" y="2373339"/>
            <a:ext cx="1439168" cy="2246252"/>
          </a:xfrm>
          <a:prstGeom prst="rect">
            <a:avLst/>
          </a:prstGeom>
        </p:spPr>
      </p:pic>
      <p:sp>
        <p:nvSpPr>
          <p:cNvPr id="26" name="object 15">
            <a:extLst>
              <a:ext uri="{FF2B5EF4-FFF2-40B4-BE49-F238E27FC236}">
                <a16:creationId xmlns:a16="http://schemas.microsoft.com/office/drawing/2014/main" id="{35CF9488-BE68-4C7A-AAC7-2F84A9EFEEFD}"/>
              </a:ext>
            </a:extLst>
          </p:cNvPr>
          <p:cNvSpPr txBox="1"/>
          <p:nvPr/>
        </p:nvSpPr>
        <p:spPr>
          <a:xfrm>
            <a:off x="1496548" y="6354022"/>
            <a:ext cx="97660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7665" algn="l"/>
              </a:tabLst>
            </a:pPr>
            <a:r>
              <a:rPr lang="ja-JP" altLang="en-US" sz="2400" b="1" dirty="0"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定　員</a:t>
            </a:r>
            <a:endParaRPr sz="2400" b="1" dirty="0">
              <a:latin typeface="Yu Gothic" panose="020B0400000000000000" pitchFamily="34" charset="-128"/>
              <a:ea typeface="Yu Gothic" panose="020B0400000000000000" pitchFamily="34" charset="-128"/>
              <a:cs typeface="KozGoPr6N-Heavy"/>
            </a:endParaRPr>
          </a:p>
        </p:txBody>
      </p:sp>
      <p:sp>
        <p:nvSpPr>
          <p:cNvPr id="27" name="object 16">
            <a:extLst>
              <a:ext uri="{FF2B5EF4-FFF2-40B4-BE49-F238E27FC236}">
                <a16:creationId xmlns:a16="http://schemas.microsoft.com/office/drawing/2014/main" id="{D26D5990-DAAF-4247-A8B0-EABDA35218EE}"/>
              </a:ext>
            </a:extLst>
          </p:cNvPr>
          <p:cNvSpPr txBox="1"/>
          <p:nvPr/>
        </p:nvSpPr>
        <p:spPr>
          <a:xfrm>
            <a:off x="669523" y="6833111"/>
            <a:ext cx="3296236" cy="20960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24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先着</a:t>
            </a:r>
            <a:r>
              <a:rPr lang="en-US" altLang="ja-JP" sz="24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30</a:t>
            </a:r>
            <a:r>
              <a:rPr lang="ja-JP" altLang="en-US" sz="24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名</a:t>
            </a:r>
            <a:r>
              <a:rPr lang="en-US" altLang="ja-JP" sz="24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(</a:t>
            </a:r>
            <a:r>
              <a:rPr lang="ja-JP" altLang="en-US" sz="24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各回</a:t>
            </a:r>
            <a:r>
              <a:rPr lang="en-US" altLang="ja-JP" sz="24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10</a:t>
            </a:r>
            <a:r>
              <a:rPr lang="ja-JP" altLang="en-US" sz="24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名）</a:t>
            </a:r>
            <a:endParaRPr lang="en-US" altLang="ja-JP" sz="2400" b="1" spc="5" dirty="0">
              <a:solidFill>
                <a:schemeClr val="tx1">
                  <a:lumMod val="85000"/>
                  <a:lumOff val="1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KozGoPr6N-Heavy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altLang="ja-JP" sz="24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(</a:t>
            </a:r>
            <a:r>
              <a:rPr lang="ja-JP" altLang="en-US" sz="24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市内在住</a:t>
            </a:r>
            <a:r>
              <a:rPr lang="en-US" altLang="ja-JP" sz="24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65</a:t>
            </a:r>
            <a:r>
              <a:rPr lang="ja-JP" altLang="en-US" sz="24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歳以上</a:t>
            </a:r>
            <a:r>
              <a:rPr lang="en-US" altLang="ja-JP" sz="24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28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①</a:t>
            </a:r>
            <a:r>
              <a:rPr lang="en-US" altLang="ja-JP" sz="28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13:30</a:t>
            </a:r>
            <a:r>
              <a:rPr lang="ja-JP" altLang="en-US" sz="28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～</a:t>
            </a:r>
            <a:r>
              <a:rPr lang="en-US" altLang="ja-JP" sz="28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14:00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28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②</a:t>
            </a:r>
            <a:r>
              <a:rPr lang="en-US" altLang="ja-JP" sz="28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14:00</a:t>
            </a:r>
            <a:r>
              <a:rPr lang="ja-JP" altLang="en-US" sz="28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～</a:t>
            </a:r>
            <a:r>
              <a:rPr lang="en-US" altLang="ja-JP" sz="28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14:30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28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③</a:t>
            </a:r>
            <a:r>
              <a:rPr lang="en-US" altLang="ja-JP" sz="28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14:30</a:t>
            </a:r>
            <a:r>
              <a:rPr lang="ja-JP" altLang="en-US" sz="28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～</a:t>
            </a:r>
            <a:r>
              <a:rPr lang="en-US" altLang="ja-JP" sz="28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15:00</a:t>
            </a:r>
          </a:p>
        </p:txBody>
      </p:sp>
      <p:sp>
        <p:nvSpPr>
          <p:cNvPr id="36" name="object 16">
            <a:extLst>
              <a:ext uri="{FF2B5EF4-FFF2-40B4-BE49-F238E27FC236}">
                <a16:creationId xmlns:a16="http://schemas.microsoft.com/office/drawing/2014/main" id="{9316226E-8ACE-46A6-ABC6-2481E14620E0}"/>
              </a:ext>
            </a:extLst>
          </p:cNvPr>
          <p:cNvSpPr txBox="1"/>
          <p:nvPr/>
        </p:nvSpPr>
        <p:spPr>
          <a:xfrm>
            <a:off x="3625230" y="6601807"/>
            <a:ext cx="3516784" cy="2034531"/>
          </a:xfrm>
          <a:prstGeom prst="rect">
            <a:avLst/>
          </a:prstGeom>
          <a:ln w="3175">
            <a:noFill/>
          </a:ln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altLang="ja-JP" sz="2400" b="1" spc="5" dirty="0">
              <a:solidFill>
                <a:srgbClr val="414042"/>
              </a:solidFill>
              <a:latin typeface="Yu Gothic" panose="020B0400000000000000" pitchFamily="34" charset="-128"/>
              <a:ea typeface="Yu Gothic" panose="020B0400000000000000" pitchFamily="34" charset="-128"/>
              <a:cs typeface="KozGoPr6N-Heavy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2400" b="1" spc="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　</a:t>
            </a:r>
            <a:r>
              <a:rPr lang="en-US" altLang="ja-JP" sz="2400" b="1" u="sng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6</a:t>
            </a:r>
            <a:r>
              <a:rPr lang="ja-JP" altLang="en-US" sz="2400" b="1" u="sng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月</a:t>
            </a:r>
            <a:r>
              <a:rPr lang="en-US" altLang="ja-JP" sz="2400" b="1" u="sng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7</a:t>
            </a:r>
            <a:r>
              <a:rPr lang="ja-JP" altLang="en-US" sz="2400" b="1" u="sng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日</a:t>
            </a:r>
            <a:r>
              <a:rPr lang="en-US" altLang="ja-JP" sz="2400" b="1" u="sng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(</a:t>
            </a:r>
            <a:r>
              <a:rPr lang="ja-JP" altLang="en-US" sz="2400" b="1" u="sng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火</a:t>
            </a:r>
            <a:r>
              <a:rPr lang="en-US" altLang="ja-JP" sz="2400" b="1" u="sng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)10</a:t>
            </a:r>
            <a:r>
              <a:rPr lang="ja-JP" altLang="en-US" sz="2400" b="1" u="sng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時から</a:t>
            </a:r>
            <a:endParaRPr lang="en-US" altLang="ja-JP" sz="2400" b="1" u="sng" spc="5" dirty="0">
              <a:solidFill>
                <a:schemeClr val="tx1">
                  <a:lumMod val="85000"/>
                  <a:lumOff val="1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KozGoPr6N-Heavy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24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　溝沼老人福祉センター</a:t>
            </a:r>
            <a:endParaRPr lang="en-US" altLang="ja-JP" sz="2400" b="1" spc="5" dirty="0">
              <a:solidFill>
                <a:schemeClr val="tx1">
                  <a:lumMod val="85000"/>
                  <a:lumOff val="1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KozGoPr6N-Heavy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24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　　電話にて受付</a:t>
            </a:r>
            <a:endParaRPr lang="en-US" altLang="ja-JP" sz="2400" b="1" spc="5" dirty="0">
              <a:solidFill>
                <a:schemeClr val="tx1">
                  <a:lumMod val="85000"/>
                  <a:lumOff val="1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KozGoPr6N-Heavy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24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　</a:t>
            </a:r>
            <a:r>
              <a:rPr lang="en-US" altLang="ja-JP" sz="32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048</a:t>
            </a:r>
            <a:r>
              <a:rPr lang="ja-JP" altLang="en-US" sz="32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－</a:t>
            </a:r>
            <a:r>
              <a:rPr lang="en-US" altLang="ja-JP" sz="32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464</a:t>
            </a:r>
            <a:r>
              <a:rPr lang="ja-JP" altLang="en-US" sz="32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－</a:t>
            </a:r>
            <a:r>
              <a:rPr lang="en-US" altLang="ja-JP" sz="32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5488</a:t>
            </a:r>
            <a:endParaRPr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KozGoPr6N-Heavy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EA37EEB-0C8E-4D5E-89B0-1B93444D3A3C}"/>
              </a:ext>
            </a:extLst>
          </p:cNvPr>
          <p:cNvSpPr/>
          <p:nvPr/>
        </p:nvSpPr>
        <p:spPr>
          <a:xfrm>
            <a:off x="2052171" y="2348417"/>
            <a:ext cx="5049412" cy="215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24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相談の他にも・・・</a:t>
            </a:r>
            <a:endParaRPr kumimoji="1" lang="en-US" altLang="ja-JP" sz="240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28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★体力</a:t>
            </a:r>
            <a:r>
              <a:rPr lang="ja-JP" altLang="en-US" sz="28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測定会</a:t>
            </a:r>
            <a:r>
              <a:rPr kumimoji="1" lang="ja-JP" altLang="en-US" sz="2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（握力等）</a:t>
            </a:r>
            <a:endParaRPr lang="en-US" altLang="ja-JP" sz="200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8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★体組成計による測定会</a:t>
            </a:r>
            <a:endParaRPr lang="en-US" altLang="ja-JP" sz="280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8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（筋肉量・体内年齢など）</a:t>
            </a:r>
            <a:endParaRPr lang="en-US" altLang="ja-JP" sz="280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28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★脳トレ体験　</a:t>
            </a:r>
            <a:r>
              <a:rPr kumimoji="1" lang="ja-JP" altLang="en-US" sz="24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などあります！</a:t>
            </a:r>
            <a:endParaRPr kumimoji="1" lang="en-US" altLang="ja-JP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F1737308-344F-4A64-860A-956DB30B4EBE}"/>
              </a:ext>
            </a:extLst>
          </p:cNvPr>
          <p:cNvSpPr txBox="1">
            <a:spLocks/>
          </p:cNvSpPr>
          <p:nvPr/>
        </p:nvSpPr>
        <p:spPr>
          <a:xfrm>
            <a:off x="990599" y="1551205"/>
            <a:ext cx="6110983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0"/>
              </a:spcBef>
            </a:pPr>
            <a:r>
              <a:rPr kumimoji="0" lang="ja-JP" altLang="en-US" sz="2400" b="1" kern="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★看護師、保健師、管理栄養士が秘密厳守　で相談に応じます。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6ED8E1B7-C539-4A96-A0E6-96907C030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199" y="6279245"/>
            <a:ext cx="2730500" cy="481937"/>
          </a:xfrm>
          <a:prstGeom prst="rect">
            <a:avLst/>
          </a:prstGeom>
        </p:spPr>
      </p:pic>
      <p:sp>
        <p:nvSpPr>
          <p:cNvPr id="37" name="object 15">
            <a:extLst>
              <a:ext uri="{FF2B5EF4-FFF2-40B4-BE49-F238E27FC236}">
                <a16:creationId xmlns:a16="http://schemas.microsoft.com/office/drawing/2014/main" id="{91AAE01D-73FF-44AD-ADEE-982AEBF31D4D}"/>
              </a:ext>
            </a:extLst>
          </p:cNvPr>
          <p:cNvSpPr txBox="1"/>
          <p:nvPr/>
        </p:nvSpPr>
        <p:spPr>
          <a:xfrm>
            <a:off x="4556968" y="6334394"/>
            <a:ext cx="123656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7665" algn="l"/>
              </a:tabLst>
            </a:pPr>
            <a:r>
              <a:rPr lang="ja-JP" altLang="en-US" sz="2400" b="1" dirty="0"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申込方法</a:t>
            </a:r>
            <a:endParaRPr sz="2400" b="1" dirty="0">
              <a:latin typeface="Yu Gothic" panose="020B0400000000000000" pitchFamily="34" charset="-128"/>
              <a:ea typeface="Yu Gothic" panose="020B0400000000000000" pitchFamily="34" charset="-128"/>
              <a:cs typeface="KozGoPr6N-Heavy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FDA8676-5186-4DB7-8B41-EDBA0D16B2F4}"/>
              </a:ext>
            </a:extLst>
          </p:cNvPr>
          <p:cNvSpPr/>
          <p:nvPr/>
        </p:nvSpPr>
        <p:spPr>
          <a:xfrm>
            <a:off x="346641" y="9990300"/>
            <a:ext cx="7127360" cy="7464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共催　地域包括支援センターモーニングパーク・社会福祉法人朝霞市社会福祉協議会</a:t>
            </a:r>
            <a:endParaRPr kumimoji="1" lang="en-US" altLang="ja-JP" sz="12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              </a:t>
            </a:r>
            <a:r>
              <a:rPr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地域包括支援センターあさか中央</a:t>
            </a:r>
            <a:endParaRPr lang="en-US" altLang="ja-JP" sz="12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協力　</a:t>
            </a:r>
            <a:r>
              <a:rPr kumimoji="1" lang="en-US" altLang="ja-JP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NPO</a:t>
            </a:r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法人</a:t>
            </a:r>
            <a:r>
              <a:rPr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ぽけっと</a:t>
            </a:r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ステーション・アカネ薬局１号店</a:t>
            </a:r>
            <a:endParaRPr kumimoji="1" lang="en-US" altLang="ja-JP" sz="12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C41F041-FCFC-43DE-B207-B174445ACAC5}"/>
              </a:ext>
            </a:extLst>
          </p:cNvPr>
          <p:cNvSpPr/>
          <p:nvPr/>
        </p:nvSpPr>
        <p:spPr>
          <a:xfrm>
            <a:off x="346641" y="9114607"/>
            <a:ext cx="5152983" cy="865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5A5A5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object 8">
            <a:extLst>
              <a:ext uri="{FF2B5EF4-FFF2-40B4-BE49-F238E27FC236}">
                <a16:creationId xmlns:a16="http://schemas.microsoft.com/office/drawing/2014/main" id="{97E91FB0-3290-4AB6-9770-9C1E1D4AA2F8}"/>
              </a:ext>
            </a:extLst>
          </p:cNvPr>
          <p:cNvSpPr txBox="1"/>
          <p:nvPr/>
        </p:nvSpPr>
        <p:spPr>
          <a:xfrm>
            <a:off x="386810" y="9152486"/>
            <a:ext cx="300764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7665" algn="l"/>
              </a:tabLst>
            </a:pPr>
            <a:r>
              <a:rPr lang="en-US" altLang="ja-JP" sz="1200" b="1" dirty="0"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【</a:t>
            </a:r>
            <a:r>
              <a:rPr lang="ja-JP" altLang="en-US" sz="1200" b="1" dirty="0"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お問い合わせ先</a:t>
            </a:r>
            <a:r>
              <a:rPr lang="en-US" altLang="ja-JP" sz="1200" b="1" dirty="0"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】</a:t>
            </a:r>
            <a:endParaRPr sz="1200" b="1" dirty="0">
              <a:latin typeface="Yu Gothic" panose="020B0400000000000000" pitchFamily="34" charset="-128"/>
              <a:ea typeface="Yu Gothic" panose="020B0400000000000000" pitchFamily="34" charset="-128"/>
              <a:cs typeface="KozGoPr6N-Heavy"/>
            </a:endParaRP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A277DAB0-40D8-4A32-B1EA-23039073D90C}"/>
              </a:ext>
            </a:extLst>
          </p:cNvPr>
          <p:cNvSpPr txBox="1"/>
          <p:nvPr/>
        </p:nvSpPr>
        <p:spPr>
          <a:xfrm>
            <a:off x="658727" y="9349976"/>
            <a:ext cx="573092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7665" algn="l"/>
              </a:tabLst>
            </a:pPr>
            <a:r>
              <a:rPr lang="ja-JP" altLang="en-US" sz="1200" b="1" dirty="0"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地域包括支援センターモーニングパーク　０１２０－２４７－３５５</a:t>
            </a:r>
            <a:endParaRPr sz="1200" b="1" dirty="0">
              <a:latin typeface="Yu Gothic" panose="020B0400000000000000" pitchFamily="34" charset="-128"/>
              <a:ea typeface="Yu Gothic" panose="020B0400000000000000" pitchFamily="34" charset="-128"/>
              <a:cs typeface="KozGoPr6N-Heavy"/>
            </a:endParaRPr>
          </a:p>
        </p:txBody>
      </p:sp>
      <p:sp>
        <p:nvSpPr>
          <p:cNvPr id="42" name="object 8">
            <a:extLst>
              <a:ext uri="{FF2B5EF4-FFF2-40B4-BE49-F238E27FC236}">
                <a16:creationId xmlns:a16="http://schemas.microsoft.com/office/drawing/2014/main" id="{8DACB587-BF0F-46C9-A5B3-08A28AA31B1E}"/>
              </a:ext>
            </a:extLst>
          </p:cNvPr>
          <p:cNvSpPr txBox="1"/>
          <p:nvPr/>
        </p:nvSpPr>
        <p:spPr>
          <a:xfrm>
            <a:off x="663957" y="9747296"/>
            <a:ext cx="573092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7665" algn="l"/>
              </a:tabLst>
            </a:pPr>
            <a:r>
              <a:rPr lang="ja-JP" altLang="en-US" sz="1200" b="1" dirty="0"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溝沼老人福祉センター　　　　　　　　　０４８－４６４－５４８８</a:t>
            </a:r>
            <a:endParaRPr sz="1200" b="1" dirty="0">
              <a:latin typeface="Yu Gothic" panose="020B0400000000000000" pitchFamily="34" charset="-128"/>
              <a:ea typeface="Yu Gothic" panose="020B0400000000000000" pitchFamily="34" charset="-128"/>
              <a:cs typeface="KozGoPr6N-Heavy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375326F-D075-4016-BAC4-1F47D20CD51E}"/>
              </a:ext>
            </a:extLst>
          </p:cNvPr>
          <p:cNvSpPr/>
          <p:nvPr/>
        </p:nvSpPr>
        <p:spPr>
          <a:xfrm>
            <a:off x="1376937" y="549083"/>
            <a:ext cx="5032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無料</a:t>
            </a:r>
            <a:r>
              <a:rPr lang="ja-JP" alt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健康</a:t>
            </a:r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相談会</a:t>
            </a:r>
          </a:p>
        </p:txBody>
      </p:sp>
      <p:sp>
        <p:nvSpPr>
          <p:cNvPr id="31" name="object 8">
            <a:extLst>
              <a:ext uri="{FF2B5EF4-FFF2-40B4-BE49-F238E27FC236}">
                <a16:creationId xmlns:a16="http://schemas.microsoft.com/office/drawing/2014/main" id="{C46D0AA5-BF72-4718-85C8-E79B848B25CB}"/>
              </a:ext>
            </a:extLst>
          </p:cNvPr>
          <p:cNvSpPr txBox="1"/>
          <p:nvPr/>
        </p:nvSpPr>
        <p:spPr>
          <a:xfrm>
            <a:off x="663956" y="9533236"/>
            <a:ext cx="573092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7665" algn="l"/>
              </a:tabLst>
            </a:pPr>
            <a:r>
              <a:rPr lang="ja-JP" altLang="en-US" sz="1200" b="1" dirty="0"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地域包括支援センターあさか中央　　　　０４８－４２３－２７６１</a:t>
            </a:r>
            <a:endParaRPr sz="1200" b="1" dirty="0">
              <a:latin typeface="Yu Gothic" panose="020B0400000000000000" pitchFamily="34" charset="-128"/>
              <a:ea typeface="Yu Gothic" panose="020B0400000000000000" pitchFamily="34" charset="-128"/>
              <a:cs typeface="KozGoPr6N-Heavy"/>
            </a:endParaRPr>
          </a:p>
        </p:txBody>
      </p:sp>
    </p:spTree>
    <p:extLst>
      <p:ext uri="{BB962C8B-B14F-4D97-AF65-F5344CB8AC3E}">
        <p14:creationId xmlns:p14="http://schemas.microsoft.com/office/powerpoint/2010/main" val="3911493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188</Words>
  <Application>Microsoft Office PowerPoint</Application>
  <PresentationFormat>ユーザー設定</PresentationFormat>
  <Paragraphs>32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HGS創英角ﾎﾟｯﾌﾟ体</vt:lpstr>
      <vt:lpstr>Yu Gothic</vt:lpstr>
      <vt:lpstr>Yu Gothic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あか</dc:title>
  <dc:creator>ペキ</dc:creator>
  <cp:lastModifiedBy>user</cp:lastModifiedBy>
  <cp:revision>50</cp:revision>
  <cp:lastPrinted>2022-05-13T00:43:58Z</cp:lastPrinted>
  <dcterms:created xsi:type="dcterms:W3CDTF">2019-09-12T08:10:13Z</dcterms:created>
  <dcterms:modified xsi:type="dcterms:W3CDTF">2022-05-13T07:07:35Z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2019-09-12T00:00:00Z</vt:filetime>
  </property>
  <property fmtid="{D5CDD505-2E9C-101B-9397-08002B2CF9AE}" pid="3" name="Creator">
    <vt:lpwstr>Adobe Illustrator CC 23.0 (Macintosh)</vt:lpwstr>
  </property>
  <property fmtid="{D5CDD505-2E9C-101B-9397-08002B2CF9AE}" pid="4" name="LastSaved">
    <vt:filetime>2019-09-12T00:00:00Z</vt:filetime>
  </property>
</Properties>
</file>